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8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95EA-0426-4E31-AC98-E76A5E34192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D72D-1C15-4973-837F-81A68521C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mycdn.me/i?r=AzEPZsRbOZEKgBhR0XGMT1Rk8pI1Y4A7PYAA0xSf_ZkU4q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38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23728" y="2132856"/>
            <a:ext cx="5400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Проект «Защитник земли русской!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Князь Александр Невский»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6628" name="Picture 4" descr="https://ds05.infourok.ru/uploads/ex/0856/00131b25-9e68cb86/img13.jpg"/>
          <p:cNvPicPr>
            <a:picLocks noChangeAspect="1" noChangeArrowheads="1"/>
          </p:cNvPicPr>
          <p:nvPr/>
        </p:nvPicPr>
        <p:blipFill>
          <a:blip r:embed="rId3" cstate="print"/>
          <a:srcRect l="3293" t="5298" r="56364" b="6882"/>
          <a:stretch>
            <a:fillRect/>
          </a:stretch>
        </p:blipFill>
        <p:spPr bwMode="auto">
          <a:xfrm>
            <a:off x="395536" y="404664"/>
            <a:ext cx="482213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92080" y="1196752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Святой благоверный князь Александр Невский – покровитель воинов и защитник всей Руси. Канонизирован Русской православной церковью в лике благоверных. В летописях о его подвигах говорится, что он «Богом рожден». Стал любимым князем духовенства. Канонизирован в 1547 году.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проекта через образовательные области: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5648" y="148478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Баруздин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«С чего начинается Родина»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avatars.mds.yandex.net/get-mpic/4465823/img_id1483849767014990432.jpeg/13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1536411" cy="2348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99592" y="335699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Былины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41277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Чтение К. Ушинского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«Отечество»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407707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Рассматривание репродукций картин Васнецова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«Три богатыря», портрет А. Невского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AutoShape 8" descr="https://i.etsystatic.com/17294686/r/il/5c76d2/3195136926/il_1588xN.3195136926_t6s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4" name="AutoShape 10" descr="https://i.etsystatic.com/17294686/r/il/5c76d2/3195136926/il_1588xN.3195136926_t6s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6" name="Picture 12" descr="https://forum.ww2.ru/uploads/monthly_06_2017/post-1278-0-23147300-1496473733_thumb.jpg"/>
          <p:cNvPicPr>
            <a:picLocks noChangeAspect="1" noChangeArrowheads="1"/>
          </p:cNvPicPr>
          <p:nvPr/>
        </p:nvPicPr>
        <p:blipFill>
          <a:blip r:embed="rId4" cstate="print"/>
          <a:srcRect l="5847" t="6667" r="6600" b="16667"/>
          <a:stretch>
            <a:fillRect/>
          </a:stretch>
        </p:blipFill>
        <p:spPr bwMode="auto">
          <a:xfrm>
            <a:off x="3347864" y="4797152"/>
            <a:ext cx="2520280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8" name="Picture 14" descr="https://avatars.mds.yandex.net/get-yapic/49368/Mm9KNRUBlGzpcszl39DIVcNet3w-1/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725144"/>
            <a:ext cx="165618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635896" y="2276872"/>
            <a:ext cx="208823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 и речевое развитие.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1840" y="83671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Знакомство с русскими народными пословицами и  поговорками о Родине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s://ds05.infourok.ru/uploads/ex/1019/0006b350-bab30b95/img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132856"/>
            <a:ext cx="1440160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https://ds04.infourok.ru/uploads/ex/049b/000311da-b4009b57/img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2276872"/>
            <a:ext cx="1728192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11663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Беседы с использованием иллюстраций и презентаций, мультфильмов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D:\Невский\фото\IMG_20211028_100046_1.jpg"/>
          <p:cNvPicPr>
            <a:picLocks noChangeAspect="1" noChangeArrowheads="1"/>
          </p:cNvPicPr>
          <p:nvPr/>
        </p:nvPicPr>
        <p:blipFill>
          <a:blip r:embed="rId3" cstate="print"/>
          <a:srcRect l="21650" t="9051" r="17713"/>
          <a:stretch>
            <a:fillRect/>
          </a:stretch>
        </p:blipFill>
        <p:spPr bwMode="auto">
          <a:xfrm>
            <a:off x="3563888" y="1484784"/>
            <a:ext cx="2376264" cy="164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0000" t="15035" r="5000" b="13892"/>
          <a:stretch>
            <a:fillRect/>
          </a:stretch>
        </p:blipFill>
        <p:spPr bwMode="auto">
          <a:xfrm>
            <a:off x="6228184" y="764704"/>
            <a:ext cx="2520280" cy="2184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t="15201" r="3571" b="11139"/>
          <a:stretch>
            <a:fillRect/>
          </a:stretch>
        </p:blipFill>
        <p:spPr bwMode="auto">
          <a:xfrm>
            <a:off x="251520" y="836712"/>
            <a:ext cx="3096344" cy="1892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D:\Невский\фото\IMG_20211028_100031.jpg"/>
          <p:cNvPicPr>
            <a:picLocks noChangeAspect="1" noChangeArrowheads="1"/>
          </p:cNvPicPr>
          <p:nvPr/>
        </p:nvPicPr>
        <p:blipFill>
          <a:blip r:embed="rId6" cstate="print"/>
          <a:srcRect l="20075" r="26375"/>
          <a:stretch>
            <a:fillRect/>
          </a:stretch>
        </p:blipFill>
        <p:spPr bwMode="auto">
          <a:xfrm>
            <a:off x="3131840" y="3789040"/>
            <a:ext cx="309120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9741" t="17438" r="13479" b="20547"/>
          <a:stretch>
            <a:fillRect/>
          </a:stretch>
        </p:blipFill>
        <p:spPr bwMode="auto">
          <a:xfrm>
            <a:off x="179512" y="4149080"/>
            <a:ext cx="2674583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https://printonic.ru/uploads/images/2016/05/11/img_57330ec8776c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4149080"/>
            <a:ext cx="2520280" cy="1390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824" y="3140968"/>
            <a:ext cx="28803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2606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Конструирование «Крепость»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D:\Невский\фото\IMG_20211102_094039.jpg"/>
          <p:cNvPicPr>
            <a:picLocks noChangeAspect="1" noChangeArrowheads="1"/>
          </p:cNvPicPr>
          <p:nvPr/>
        </p:nvPicPr>
        <p:blipFill>
          <a:blip r:embed="rId3" cstate="print"/>
          <a:srcRect l="7596" r="8849"/>
          <a:stretch>
            <a:fillRect/>
          </a:stretch>
        </p:blipFill>
        <p:spPr bwMode="auto">
          <a:xfrm>
            <a:off x="323528" y="980728"/>
            <a:ext cx="3168352" cy="1750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796136" y="18864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«Богатыри земли русской»</a:t>
            </a:r>
            <a:endParaRPr lang="ru-RU" dirty="0"/>
          </a:p>
        </p:txBody>
      </p:sp>
      <p:pic>
        <p:nvPicPr>
          <p:cNvPr id="4098" name="Picture 2" descr="D:\Невский\фото\IMG_20211020_111947_1.jpg"/>
          <p:cNvPicPr>
            <a:picLocks noChangeAspect="1" noChangeArrowheads="1"/>
          </p:cNvPicPr>
          <p:nvPr/>
        </p:nvPicPr>
        <p:blipFill>
          <a:blip r:embed="rId4" cstate="print"/>
          <a:srcRect l="4508" b="7325"/>
          <a:stretch>
            <a:fillRect/>
          </a:stretch>
        </p:blipFill>
        <p:spPr bwMode="auto">
          <a:xfrm>
            <a:off x="4860032" y="980728"/>
            <a:ext cx="4067943" cy="1822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Невский\фото\IMG_20211019_101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3479879" cy="160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971600" y="400506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Раскраски по теме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38610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Лепка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«Богатырский конь»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D:\Невский\фото\IMG_20211025_1655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797152"/>
            <a:ext cx="3179679" cy="146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07904" y="2996952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anastacia\Desktop\2021-11-16_19-30-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453385" cy="19425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Прослушивание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425" t="15223" r="40647" b="44910"/>
          <a:stretch>
            <a:fillRect/>
          </a:stretch>
        </p:blipFill>
        <p:spPr bwMode="auto">
          <a:xfrm>
            <a:off x="5436096" y="1052736"/>
            <a:ext cx="3024336" cy="175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20072" y="3326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Слушание песни «Русь называют святою» (А. Петров).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1703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гр. Стаса Намина "Цветы" -  Богатырская наша сила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Невский\фото\IMG_20211028_10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507" y="4509120"/>
            <a:ext cx="4368485" cy="2016224"/>
          </a:xfrm>
          <a:prstGeom prst="rect">
            <a:avLst/>
          </a:prstGeom>
          <a:noFill/>
        </p:spPr>
      </p:pic>
      <p:pic>
        <p:nvPicPr>
          <p:cNvPr id="3076" name="Picture 4" descr="D:\Невский\фото\IMG_20211028_100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8011" y="4509120"/>
            <a:ext cx="4368485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31840" y="2492896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Спортивное развлечение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«Богатыри земли русской»</a:t>
            </a:r>
            <a:endParaRPr lang="ru-RU" dirty="0"/>
          </a:p>
        </p:txBody>
      </p:sp>
      <p:pic>
        <p:nvPicPr>
          <p:cNvPr id="2049" name="Picture 1" descr="D:\Невский\фото\IMG_20211108_103456.jpg"/>
          <p:cNvPicPr>
            <a:picLocks noChangeAspect="1" noChangeArrowheads="1"/>
          </p:cNvPicPr>
          <p:nvPr/>
        </p:nvPicPr>
        <p:blipFill>
          <a:blip r:embed="rId3" cstate="print"/>
          <a:srcRect l="16925" r="31100"/>
          <a:stretch>
            <a:fillRect/>
          </a:stretch>
        </p:blipFill>
        <p:spPr bwMode="auto">
          <a:xfrm>
            <a:off x="899592" y="260648"/>
            <a:ext cx="1970820" cy="1750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Невский\фото\IMG_20211108_103613_1.jpg"/>
          <p:cNvPicPr>
            <a:picLocks noChangeAspect="1" noChangeArrowheads="1"/>
          </p:cNvPicPr>
          <p:nvPr/>
        </p:nvPicPr>
        <p:blipFill>
          <a:blip r:embed="rId4" cstate="print"/>
          <a:srcRect l="14563" r="27950"/>
          <a:stretch>
            <a:fillRect/>
          </a:stretch>
        </p:blipFill>
        <p:spPr bwMode="auto">
          <a:xfrm>
            <a:off x="3347864" y="260648"/>
            <a:ext cx="2242231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Невский\фото\IMG_20211108_104413.jpg"/>
          <p:cNvPicPr>
            <a:picLocks noChangeAspect="1" noChangeArrowheads="1"/>
          </p:cNvPicPr>
          <p:nvPr/>
        </p:nvPicPr>
        <p:blipFill>
          <a:blip r:embed="rId5" cstate="print"/>
          <a:srcRect r="31888" b="20985"/>
          <a:stretch>
            <a:fillRect/>
          </a:stretch>
        </p:blipFill>
        <p:spPr bwMode="auto">
          <a:xfrm>
            <a:off x="6300192" y="2420888"/>
            <a:ext cx="2483768" cy="132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D:\Невский\фото\IMG_20211108_104621.jpg"/>
          <p:cNvPicPr>
            <a:picLocks noChangeAspect="1" noChangeArrowheads="1"/>
          </p:cNvPicPr>
          <p:nvPr/>
        </p:nvPicPr>
        <p:blipFill>
          <a:blip r:embed="rId6" cstate="print"/>
          <a:srcRect l="28738" t="14169" r="24013" b="19288"/>
          <a:stretch>
            <a:fillRect/>
          </a:stretch>
        </p:blipFill>
        <p:spPr bwMode="auto">
          <a:xfrm>
            <a:off x="611560" y="4797152"/>
            <a:ext cx="2736304" cy="177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D:\Невский\фото\IMG_20211108_104740.jpg"/>
          <p:cNvPicPr>
            <a:picLocks noChangeAspect="1" noChangeArrowheads="1"/>
          </p:cNvPicPr>
          <p:nvPr/>
        </p:nvPicPr>
        <p:blipFill>
          <a:blip r:embed="rId7" cstate="print"/>
          <a:srcRect l="23225" r="25588"/>
          <a:stretch>
            <a:fillRect/>
          </a:stretch>
        </p:blipFill>
        <p:spPr bwMode="auto">
          <a:xfrm>
            <a:off x="6588224" y="4581128"/>
            <a:ext cx="2100679" cy="189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D:\Невский\фото\IMG_20211108_105104.jpg"/>
          <p:cNvPicPr>
            <a:picLocks noChangeAspect="1" noChangeArrowheads="1"/>
          </p:cNvPicPr>
          <p:nvPr/>
        </p:nvPicPr>
        <p:blipFill>
          <a:blip r:embed="rId8" cstate="print"/>
          <a:srcRect l="6688" r="29525"/>
          <a:stretch>
            <a:fillRect/>
          </a:stretch>
        </p:blipFill>
        <p:spPr bwMode="auto">
          <a:xfrm>
            <a:off x="395536" y="2420888"/>
            <a:ext cx="2736304" cy="1979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7" name="Picture 9" descr="D:\Невский\фото\IMG_20211108_105554.jpg"/>
          <p:cNvPicPr>
            <a:picLocks noChangeAspect="1" noChangeArrowheads="1"/>
          </p:cNvPicPr>
          <p:nvPr/>
        </p:nvPicPr>
        <p:blipFill>
          <a:blip r:embed="rId9" cstate="print"/>
          <a:srcRect l="13776" t="22181" r="11413"/>
          <a:stretch>
            <a:fillRect/>
          </a:stretch>
        </p:blipFill>
        <p:spPr bwMode="auto">
          <a:xfrm>
            <a:off x="3635896" y="5157192"/>
            <a:ext cx="2699774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9" name="Picture 11" descr="D:\Невский\фото\IMG_20211108_110104.jpg"/>
          <p:cNvPicPr>
            <a:picLocks noChangeAspect="1" noChangeArrowheads="1"/>
          </p:cNvPicPr>
          <p:nvPr/>
        </p:nvPicPr>
        <p:blipFill>
          <a:blip r:embed="rId10" cstate="print"/>
          <a:srcRect l="11413" r="27950"/>
          <a:stretch>
            <a:fillRect/>
          </a:stretch>
        </p:blipFill>
        <p:spPr bwMode="auto">
          <a:xfrm>
            <a:off x="6228184" y="260648"/>
            <a:ext cx="2376264" cy="1808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12" descr="D:\Невский\фото\IMG_20211108_110329.jpg"/>
          <p:cNvPicPr>
            <a:picLocks noChangeAspect="1" noChangeArrowheads="1"/>
          </p:cNvPicPr>
          <p:nvPr/>
        </p:nvPicPr>
        <p:blipFill>
          <a:blip r:embed="rId3" cstate="print"/>
          <a:srcRect l="9051" r="8263"/>
          <a:stretch>
            <a:fillRect/>
          </a:stretch>
        </p:blipFill>
        <p:spPr bwMode="auto">
          <a:xfrm>
            <a:off x="467544" y="4077072"/>
            <a:ext cx="3672408" cy="2049864"/>
          </a:xfrm>
          <a:prstGeom prst="rect">
            <a:avLst/>
          </a:prstGeom>
          <a:noFill/>
        </p:spPr>
      </p:pic>
      <p:pic>
        <p:nvPicPr>
          <p:cNvPr id="4" name="Picture 4" descr="D:\Невский\фото\IMG_20211108_104006.jpg"/>
          <p:cNvPicPr>
            <a:picLocks noChangeAspect="1" noChangeArrowheads="1"/>
          </p:cNvPicPr>
          <p:nvPr/>
        </p:nvPicPr>
        <p:blipFill>
          <a:blip r:embed="rId4" cstate="print"/>
          <a:srcRect l="10626" r="12988"/>
          <a:stretch>
            <a:fillRect/>
          </a:stretch>
        </p:blipFill>
        <p:spPr bwMode="auto">
          <a:xfrm>
            <a:off x="5076056" y="548680"/>
            <a:ext cx="3611564" cy="2182162"/>
          </a:xfrm>
          <a:prstGeom prst="rect">
            <a:avLst/>
          </a:prstGeom>
          <a:noFill/>
        </p:spPr>
      </p:pic>
      <p:pic>
        <p:nvPicPr>
          <p:cNvPr id="5" name="Picture 10" descr="D:\Невский\фото\IMG_20211108_105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20688"/>
            <a:ext cx="3744416" cy="17281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31840" y="292494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Спортивное развлечение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«Богатыри земли русской»</a:t>
            </a:r>
            <a:endParaRPr lang="ru-RU" dirty="0"/>
          </a:p>
        </p:txBody>
      </p:sp>
      <p:pic>
        <p:nvPicPr>
          <p:cNvPr id="1025" name="Picture 1" descr="D:\Невский\фото\IMG_20211108_110358_1.jpg"/>
          <p:cNvPicPr>
            <a:picLocks noChangeAspect="1" noChangeArrowheads="1"/>
          </p:cNvPicPr>
          <p:nvPr/>
        </p:nvPicPr>
        <p:blipFill>
          <a:blip r:embed="rId6" cstate="print"/>
          <a:srcRect l="4945" r="6044"/>
          <a:stretch>
            <a:fillRect/>
          </a:stretch>
        </p:blipFill>
        <p:spPr bwMode="auto">
          <a:xfrm>
            <a:off x="4860032" y="4005064"/>
            <a:ext cx="3888432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4818" name="Picture 2" descr="D:\Невский\фото\IMG_20211101_100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070374" cy="267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D:\Невский\фото\IMG_20211108_102157.jpg"/>
          <p:cNvPicPr>
            <a:picLocks noChangeAspect="1" noChangeArrowheads="1"/>
          </p:cNvPicPr>
          <p:nvPr/>
        </p:nvPicPr>
        <p:blipFill>
          <a:blip r:embed="rId4" cstate="print"/>
          <a:srcRect l="4501" t="27950" r="6776" b="32150"/>
          <a:stretch>
            <a:fillRect/>
          </a:stretch>
        </p:blipFill>
        <p:spPr bwMode="auto">
          <a:xfrm>
            <a:off x="827584" y="332656"/>
            <a:ext cx="3168352" cy="308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 l="46779" t="14785" r="34296" b="55644"/>
          <a:stretch>
            <a:fillRect/>
          </a:stretch>
        </p:blipFill>
        <p:spPr bwMode="auto">
          <a:xfrm>
            <a:off x="6156176" y="3573016"/>
            <a:ext cx="241946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 l="70672" t="13086" r="9838" b="53692"/>
          <a:stretch>
            <a:fillRect/>
          </a:stretch>
        </p:blipFill>
        <p:spPr bwMode="auto">
          <a:xfrm>
            <a:off x="467544" y="3789040"/>
            <a:ext cx="205942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059832" y="414908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Совместная работа с родителями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Актуальность темы проекта в воспитании дошкольников напрямую связана с духовно-нравственным воспитанием. Первые чувства духовности, гражданственности и патриотизма доступны для детей, и задача педагогов и родителей – как можно раньше пробудить в детях чувство гордости за свою родину, любовь и уважение к армии, верность родной земле. Освоить первоначальное понимание основ духовно-нравственных категорий «Вера», «Верность родной земле», «Светлый образ».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        Героизм, мужество, стойкость, готовность идти на подвиг во имя родной земли – эти характерные черты понятны старшим дошкольникам и неизменно вызывают в них желание подражать воинам, быть такими же как они. Такие мероприятия одновременно и учат, и воспитывают детей.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примере образа великого полководца Александра Невского – святого, воина,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проигравшего за свою жизнь ни одного сражения, и который смог пойти на жертвы ради достижения великой цели – единение Руси как государства, развития духовно-патриотических чувств был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проедён проект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«Заступник земли русской! Князь Александр Невский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 детей с жизнью великого князя Александра Невского, историей средневековой Руси.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чувство гордости к верному сыну Отечества – великому русскому полководцу Александру Невскому,  горячо любящего свой народ и Родину.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Формировать патриотическое отношение к Родине, интерес к ее историческому прошлому и настоящему.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Закреплять знания детей о былинных богатырях (умение их узнавать, называть доспехи, оружие).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 - творческий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количеству детей: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групповой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характеру контактов: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 контакте с семьей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дети 5-6 лет, их родители, воспитатели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реализации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недели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1052736"/>
            <a:ext cx="727280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79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ормы работы с детьми: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7938" algn="l"/>
              </a:tabLst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r>
              <a:rPr kumimoji="0" lang="ru-RU" b="0" i="0" u="none" strike="noStrike" cap="none" normalizeH="0" baseline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НОД, беседы, игры духовно-патриотического содержания.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endParaRPr kumimoji="0" lang="ru-RU" sz="1050" b="0" i="0" u="none" strike="noStrike" cap="none" normalizeH="0" baseline="0" dirty="0" smtClean="0" bmk="_Hlk2514779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r>
              <a:rPr kumimoji="0" lang="ru-RU" b="0" i="0" u="none" strike="noStrike" cap="none" normalizeH="0" baseline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Продуктивная деятельность детей.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endParaRPr kumimoji="0" lang="ru-RU" sz="1050" b="0" i="0" u="none" strike="noStrike" cap="none" normalizeH="0" baseline="0" dirty="0" smtClean="0" bmk="_Hlk2514779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r>
              <a:rPr kumimoji="0" lang="ru-RU" b="0" i="0" u="none" strike="noStrike" cap="none" normalizeH="0" baseline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спортивного развлечения.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endParaRPr kumimoji="0" lang="ru-RU" sz="1050" b="0" i="0" u="none" strike="noStrike" cap="none" normalizeH="0" baseline="0" dirty="0" smtClean="0" bmk="_Hlk2514779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r>
              <a:rPr kumimoji="0" lang="ru-RU" b="0" i="0" u="none" strike="noStrike" cap="none" normalizeH="0" baseline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художественной литературы.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endParaRPr kumimoji="0" lang="ru-RU" sz="1050" b="0" i="0" u="none" strike="noStrike" cap="none" normalizeH="0" baseline="0" dirty="0" smtClean="0" bmk="_Hlk2514779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r>
              <a:rPr kumimoji="0" lang="ru-RU" b="0" i="0" u="none" strike="noStrike" cap="none" normalizeH="0" baseline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Просмотр презентаций</a:t>
            </a:r>
            <a:r>
              <a:rPr kumimoji="0" lang="ru-RU" b="0" i="0" u="none" strike="noStrike" cap="none" normalizeH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мультфильмов.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endParaRPr kumimoji="0" lang="ru-RU" sz="1050" b="0" i="0" u="none" strike="noStrike" cap="none" normalizeH="0" baseline="0" dirty="0" smtClean="0" bmk="_Hlk2514779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938" algn="l"/>
              </a:tabLst>
            </a:pPr>
            <a:r>
              <a:rPr kumimoji="0" lang="ru-RU" b="0" i="0" u="none" strike="noStrike" cap="none" normalizeH="0" baseline="0" dirty="0" smtClean="0" bmk="_Hlk2514779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выставки (совместная деятельность детей и родителей). </a:t>
            </a:r>
            <a:endParaRPr kumimoji="0" lang="ru-RU" sz="1050" b="0" i="0" u="none" strike="noStrike" cap="none" normalizeH="0" baseline="0" dirty="0" smtClean="0" bmk="_Hlk2514779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4" name="Picture 2" descr="https://i.ytimg.com/vi/jhcK_9C_M-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3968439" cy="223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16016" y="62068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Александр Невский  родился 13 мая 1221 года в городе Переславль – Залесский.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62880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 сыном князя Ярослава Всеволодовича.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https://illustrators.ru/uploads/illustration/image/502127/main_502127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68960"/>
            <a:ext cx="370209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71600" y="3933056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Когда Александру исполнилось 4 года, в Спасо-Преображенском соборе его провели через обряд посвящения в воины.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6926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1228 году вместе со старшим братом был перевезён в Новгород, где они стали княжичами новгородских земель.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556792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 1236 году после отъезда Ярослава, стал самостоятельно защищать земли от шведов,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ливонцев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литовцев.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s://ds05.infourok.ru/uploads/ex/12fd/0008b204-f3d26d7d/img18.jpg"/>
          <p:cNvPicPr>
            <a:picLocks noChangeAspect="1" noChangeArrowheads="1"/>
          </p:cNvPicPr>
          <p:nvPr/>
        </p:nvPicPr>
        <p:blipFill>
          <a:blip r:embed="rId3" cstate="print"/>
          <a:srcRect l="3937" t="29400" r="53538" b="5501"/>
          <a:stretch>
            <a:fillRect/>
          </a:stretch>
        </p:blipFill>
        <p:spPr bwMode="auto">
          <a:xfrm>
            <a:off x="4499992" y="1556792"/>
            <a:ext cx="388843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июле 1240 года, состоялась знаменитая Невская  битва, когда Александр напал на шведов на Неве и победил. Именно после этой битвы князь получил почетное прозвище «Невский».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avatars.mds.yandex.net/get-zen_doc/3769427/pub_602ac5765e188e5c35c6e24b_602ac65c20b7ca228d0d28c0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84984"/>
            <a:ext cx="486054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64088" y="234888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Одержал победу в Ледовом побоище на Чудском озере.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ds05.infourok.ru/uploads/ex/0217/00189326-b71b3c06/img7.jpg"/>
          <p:cNvPicPr>
            <a:picLocks noChangeAspect="1" noChangeArrowheads="1"/>
          </p:cNvPicPr>
          <p:nvPr/>
        </p:nvPicPr>
        <p:blipFill>
          <a:blip r:embed="rId4" cstate="print"/>
          <a:srcRect l="10516" t="19629" r="14822" b="8863"/>
          <a:stretch>
            <a:fillRect/>
          </a:stretch>
        </p:blipFill>
        <p:spPr bwMode="auto">
          <a:xfrm>
            <a:off x="323528" y="1556792"/>
            <a:ext cx="471158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2767999_51-p-fon-golubogo-polya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5602" name="Picture 2" descr="https://ds03.infourok.ru/uploads/ex/054c/0005d1ab-0f5a5df7/img14.jpg"/>
          <p:cNvPicPr>
            <a:picLocks noChangeAspect="1" noChangeArrowheads="1"/>
          </p:cNvPicPr>
          <p:nvPr/>
        </p:nvPicPr>
        <p:blipFill>
          <a:blip r:embed="rId3" cstate="print"/>
          <a:srcRect l="19288" t="1050" r="22438" b="17051"/>
          <a:stretch>
            <a:fillRect/>
          </a:stretch>
        </p:blipFill>
        <p:spPr bwMode="auto">
          <a:xfrm>
            <a:off x="251520" y="908720"/>
            <a:ext cx="3744416" cy="4425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644008" y="836712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смерти отца в 1247 году, Александру в правление достался Киев и «Вся земля Русская».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Князь на протяжении 6 лет отражал нападение врагов.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www.culture.ru/storage/images/35203f0043492d3ed10c60880559d399/160f5d66f0bffd1b290668e3bb22fe8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996952"/>
            <a:ext cx="4316137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9552" y="56612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Умер Александр Невский 14 ноября 1263 года в Городце и был похоронен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Рождественском монастыре города Владимир.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454</Words>
  <Application>Microsoft Office PowerPoint</Application>
  <PresentationFormat>Экран (4:3)</PresentationFormat>
  <Paragraphs>76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anastacia</dc:creator>
  <cp:lastModifiedBy>anastacia</cp:lastModifiedBy>
  <cp:revision>46</cp:revision>
  <dcterms:created xsi:type="dcterms:W3CDTF">2021-11-10T14:34:54Z</dcterms:created>
  <dcterms:modified xsi:type="dcterms:W3CDTF">2021-11-23T14:23:58Z</dcterms:modified>
</cp:coreProperties>
</file>